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</p:sldIdLst>
  <p:sldSz cy="7772400" cx="10058400"/>
  <p:notesSz cx="6858000" cy="9144000"/>
  <p:embeddedFontLst>
    <p:embeddedFont>
      <p:font typeface="Didact Gothic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Didact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Google Shape;2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Trifold Brochure Directions - Google Presentations/Slides is the best app to use in Google Docs because you can place images, text, and graphics anywhere on the page, unlike Google Docs. 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Double Click on “Title of Project” to replace with your text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can change font, color and outline of this by using the menu bar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numbers of the pages are marked on the template, delete them when your brochure is complete.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Anywhere there is text, you can replace it with your text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Any place that asks you to insert image can be inserted over top of the text. It won’t show up in final printing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can change the text box color on pages 3 and 5 so that it is suitable for your project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4d511b5c9_00:notes"/>
          <p:cNvSpPr/>
          <p:nvPr>
            <p:ph idx="2" type="sldImg"/>
          </p:nvPr>
        </p:nvSpPr>
        <p:spPr>
          <a:xfrm>
            <a:off x="1210464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4d511b5c9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/>
          <p:nvPr>
            <p:ph type="ctrTitle"/>
          </p:nvPr>
        </p:nvSpPr>
        <p:spPr>
          <a:xfrm>
            <a:off x="754380" y="2392606"/>
            <a:ext cx="8549700" cy="17526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 algn="ctr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10" name="Google Shape;10;p2"/>
          <p:cNvSpPr txBox="1"/>
          <p:nvPr>
            <p:ph idx="1" type="subTitle"/>
          </p:nvPr>
        </p:nvSpPr>
        <p:spPr>
          <a:xfrm>
            <a:off x="754380" y="4291636"/>
            <a:ext cx="8549700" cy="11859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None/>
              <a:defRPr sz="37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502920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2" type="body"/>
          </p:nvPr>
        </p:nvSpPr>
        <p:spPr>
          <a:xfrm>
            <a:off x="5161501" y="1813560"/>
            <a:ext cx="4394100" cy="56298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SzPts val="3700"/>
              <a:buChar char="●"/>
              <a:defRPr/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SzPts val="3000"/>
              <a:buChar char="○"/>
              <a:defRPr/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SzPts val="30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idx="1" type="body"/>
          </p:nvPr>
        </p:nvSpPr>
        <p:spPr>
          <a:xfrm>
            <a:off x="502920" y="6658423"/>
            <a:ext cx="9052500" cy="7851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200"/>
              <a:buNone/>
              <a:defRPr sz="22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02920" y="311256"/>
            <a:ext cx="90525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None/>
              <a:defRPr b="1" sz="4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02920" y="1813560"/>
            <a:ext cx="9052500" cy="56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463550" lvl="0" marL="45720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3700"/>
              <a:buChar char="●"/>
              <a:defRPr sz="3700">
                <a:solidFill>
                  <a:schemeClr val="dk1"/>
                </a:solidFill>
              </a:defRPr>
            </a:lvl1pPr>
            <a:lvl2pPr indent="-4191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>
                <a:solidFill>
                  <a:schemeClr val="dk1"/>
                </a:solidFill>
              </a:defRPr>
            </a:lvl2pPr>
            <a:lvl3pPr indent="-4191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Char char="■"/>
              <a:defRPr sz="3000">
                <a:solidFill>
                  <a:schemeClr val="dk1"/>
                </a:solidFill>
              </a:defRPr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  <a:defRPr sz="2200">
                <a:solidFill>
                  <a:schemeClr val="dk1"/>
                </a:solidFill>
              </a:defRPr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○"/>
              <a:defRPr sz="2200">
                <a:solidFill>
                  <a:schemeClr val="dk1"/>
                </a:solidFill>
              </a:defRPr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■"/>
              <a:defRPr sz="22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hyperlink" Target="https://www.lcss.us/ises" TargetMode="External"/><Relationship Id="rId5" Type="http://schemas.openxmlformats.org/officeDocument/2006/relationships/hyperlink" Target="https://www.tn.gov/education/districts/lea-operations/assessment/testing-overview.html" TargetMode="External"/><Relationship Id="rId6" Type="http://schemas.openxmlformats.org/officeDocument/2006/relationships/hyperlink" Target="https://www.tn.gov/education/districts/academic-standards.html" TargetMode="External"/><Relationship Id="rId7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/>
          <p:nvPr/>
        </p:nvSpPr>
        <p:spPr>
          <a:xfrm>
            <a:off x="6798975" y="223800"/>
            <a:ext cx="2961900" cy="74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latin typeface="Didact Gothic"/>
                <a:ea typeface="Didact Gothic"/>
                <a:cs typeface="Didact Gothic"/>
                <a:sym typeface="Didact Gothic"/>
              </a:rPr>
              <a:t>Ingram Sowell Elementary School</a:t>
            </a:r>
            <a:endParaRPr b="1" sz="36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latin typeface="Didact Gothic"/>
                <a:ea typeface="Didact Gothic"/>
                <a:cs typeface="Didact Gothic"/>
                <a:sym typeface="Didact Gothic"/>
              </a:rPr>
              <a:t>2nd Grade </a:t>
            </a: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2023-2024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School-Parent Compact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School Website: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4"/>
              </a:rPr>
              <a:t>https://www.lcss.us/ises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Didact Gothic"/>
                <a:ea typeface="Didact Gothic"/>
                <a:cs typeface="Didact Gothic"/>
                <a:sym typeface="Didact Gothic"/>
              </a:rPr>
              <a:t>931.762.4438</a:t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8" name="Google Shape;28;p8"/>
          <p:cNvSpPr txBox="1"/>
          <p:nvPr/>
        </p:nvSpPr>
        <p:spPr>
          <a:xfrm>
            <a:off x="289525" y="128475"/>
            <a:ext cx="2961900" cy="7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What is a School-Parent Compact?</a:t>
            </a:r>
            <a:endParaRPr b="1" sz="15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A School-Parent Compact is an agreement that families, students, and teachers develop together.  It explains how families and teachers will work together to make sure all students reach grade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level standards.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Effective Compacts: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Link goals to the ISES improvement plan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Focus on student learning skills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Teachers’ role in developing skills through classroom instruction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Share strategies families can use at home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●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Explain successful communication between school and home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Assessments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5"/>
              </a:rPr>
              <a:t>https://www.tn.gov/education/districts/lea-operations/assessment/testing-overview.html</a:t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Standards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Didact Gothic"/>
                <a:ea typeface="Didact Gothic"/>
                <a:cs typeface="Didact Gothic"/>
                <a:sym typeface="Didact Gothic"/>
                <a:hlinkClick r:id="rId6"/>
              </a:rPr>
              <a:t>https://www.tn.gov/education/districts/academic-standards.html</a:t>
            </a: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29" name="Google Shape;29;p8"/>
          <p:cNvSpPr txBox="1"/>
          <p:nvPr/>
        </p:nvSpPr>
        <p:spPr>
          <a:xfrm>
            <a:off x="3541000" y="239625"/>
            <a:ext cx="2961900" cy="73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Opportunities 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for Partnership</a:t>
            </a:r>
            <a:endParaRPr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Open House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Daily Behavior Log  + AR Log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Graded work folder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Parent-Teacher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Conferences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Family Nights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Skyward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Classroom DoJo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Remind App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Didact Gothic"/>
              <a:buChar char="✓"/>
            </a:pP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Facebook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latin typeface="Didact Gothic"/>
                <a:ea typeface="Didact Gothic"/>
                <a:cs typeface="Didact Gothic"/>
                <a:sym typeface="Didact Gothic"/>
              </a:rPr>
              <a:t>Second Grade Assessments</a:t>
            </a:r>
            <a:endParaRPr b="1" sz="2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AIMSWeb Reading &amp; Math, STAR Reading and Waggle Math: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Benchmark assessment given to check academic progress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Mastery Connect:  </a:t>
            </a:r>
            <a:r>
              <a:rPr lang="en">
                <a:latin typeface="Didact Gothic"/>
                <a:ea typeface="Didact Gothic"/>
                <a:cs typeface="Didact Gothic"/>
                <a:sym typeface="Didact Gothic"/>
              </a:rPr>
              <a:t>Checks mastery of previously taught skills 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3rd Grade Promotion Law</a:t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https://www.tn.gov/content/dam/tn/education/2020-21-leg-session/FAQ%20Third%20Grade%20Promotion%20and%20Retention.pdf</a:t>
            </a:r>
            <a:endParaRPr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0" name="Google Shape;30;p8"/>
          <p:cNvSpPr txBox="1"/>
          <p:nvPr/>
        </p:nvSpPr>
        <p:spPr>
          <a:xfrm>
            <a:off x="13384625" y="4638025"/>
            <a:ext cx="8081700" cy="9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31" name="Google Shape;31;p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85300" y="6233303"/>
            <a:ext cx="2823049" cy="742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/>
        </p:nvSpPr>
        <p:spPr>
          <a:xfrm>
            <a:off x="365525" y="227125"/>
            <a:ext cx="2885700" cy="735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District &amp; State Goals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The Lawrence County Board of Education set the following goals for the Lawrence County School System for the 2023-2024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Reading-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All Lawrence County students will show an increase in reading proficiency.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Long Term Goals: 90% of students will be reading on grade level by the third grade.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Math-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Students will reach high standards and will attain proficiency or better in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mathematics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. 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3rd Grade 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Promotion</a:t>
            </a: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 Law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https://www.tn.gov/content/dam/tn/education/2020-21-leg-session/FAQ%20Third%20Grade%20Promotion%20and%20Retention.pdf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School Goals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The Ingram Sowell Elementary School administrators and teachers have developed a school improvement plan for the most important areas of education that need improvement.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Reading:  All students will show an increase in reading proficiency to meet district goals.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Math:  All students will reach high standards and will attain proficiency or better in math.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7" name="Google Shape;37;p9"/>
          <p:cNvSpPr txBox="1"/>
          <p:nvPr/>
        </p:nvSpPr>
        <p:spPr>
          <a:xfrm>
            <a:off x="3737800" y="307825"/>
            <a:ext cx="2624700" cy="72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Didact Gothic"/>
                <a:ea typeface="Didact Gothic"/>
                <a:cs typeface="Didact Gothic"/>
                <a:sym typeface="Didact Gothic"/>
              </a:rPr>
              <a:t>    2nd Grade Classroom</a:t>
            </a:r>
            <a:endParaRPr b="1" sz="1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Ingram Sowell’s second grade team will work with students and families to: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Communicate assignments and third grade expectations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behavior/ homework log daily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necessary resources to help aid in student learning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Provide feedback with weekly graded work folder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Didact Gothic"/>
                <a:ea typeface="Didact Gothic"/>
                <a:cs typeface="Didact Gothic"/>
                <a:sym typeface="Didact Gothic"/>
              </a:rPr>
              <a:t>2nd Graders at Home</a:t>
            </a:r>
            <a:endParaRPr b="1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Because I want my child to achieve, I will support him/her by doing the following:</a:t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See that my child attends school regularly and on time.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Support the school in its efforts to maintain proper discipline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Review my child’s homework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parent-teacher conferences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Stay aware of what my child is learning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Attend family nights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for Classroom DoJo 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Didact Gothic"/>
              <a:buChar char="✓"/>
            </a:pPr>
            <a:r>
              <a:rPr lang="en" sz="13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Sign up  for  Remind App</a:t>
            </a:r>
            <a:endParaRPr sz="1300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8" name="Google Shape;38;p9"/>
          <p:cNvSpPr txBox="1"/>
          <p:nvPr/>
        </p:nvSpPr>
        <p:spPr>
          <a:xfrm>
            <a:off x="6983525" y="307825"/>
            <a:ext cx="2501100" cy="7022100"/>
          </a:xfrm>
          <a:prstGeom prst="rect">
            <a:avLst/>
          </a:prstGeom>
          <a:noFill/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Didact Gothic"/>
                <a:ea typeface="Didact Gothic"/>
                <a:cs typeface="Didact Gothic"/>
                <a:sym typeface="Didact Gothic"/>
              </a:rPr>
              <a:t>Students</a:t>
            </a:r>
            <a:endParaRPr b="1" sz="2400" u="sng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Ingram Sowell Elementary students shared their input with teachers to help them to be a better learner and successful in their daily goals with all subjects. 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300">
                <a:latin typeface="Didact Gothic"/>
                <a:ea typeface="Didact Gothic"/>
                <a:cs typeface="Didact Gothic"/>
                <a:sym typeface="Didact Gothic"/>
              </a:rPr>
              <a:t>ISES 2nd Graders thought of the following ideas to help them with their achievement:</a:t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Read 20 minutes a day outside of the school setting.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Communication with parents about their 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learning</a:t>
            </a: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 and parents being a positive voice by telling them they can do it!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By listening, asking questions, and seeking help  from teachers when appropriate.  </a:t>
            </a:r>
            <a:r>
              <a:rPr lang="en" sz="1300">
                <a:highlight>
                  <a:srgbClr val="FFFF00"/>
                </a:highlight>
                <a:latin typeface="Didact Gothic"/>
                <a:ea typeface="Didact Gothic"/>
                <a:cs typeface="Didact Gothic"/>
                <a:sym typeface="Didact Gothic"/>
              </a:rPr>
              <a:t> </a:t>
            </a:r>
            <a:endParaRPr sz="1300">
              <a:highlight>
                <a:srgbClr val="FFFF00"/>
              </a:highlight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Font typeface="Didact Gothic"/>
              <a:buChar char="❏"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To have technology at home to reinforce what they learned in school.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Didact Gothic"/>
                <a:ea typeface="Didact Gothic"/>
                <a:cs typeface="Didact Gothic"/>
                <a:sym typeface="Didact Gothic"/>
              </a:rPr>
              <a:t>Utilize Chromebooks for at home practice in Waggle Math and CKLA Boost.</a:t>
            </a:r>
            <a:endParaRPr sz="1300">
              <a:latin typeface="Didact Gothic"/>
              <a:ea typeface="Didact Gothic"/>
              <a:cs typeface="Didact Gothic"/>
              <a:sym typeface="Didact Gothic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Didact Gothic"/>
              <a:ea typeface="Didact Gothic"/>
              <a:cs typeface="Didact Gothic"/>
              <a:sym typeface="Didact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